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98" r:id="rId2"/>
    <p:sldId id="257" r:id="rId3"/>
    <p:sldId id="299" r:id="rId4"/>
    <p:sldId id="260" r:id="rId5"/>
    <p:sldId id="261" r:id="rId6"/>
    <p:sldId id="262" r:id="rId7"/>
    <p:sldId id="268" r:id="rId8"/>
    <p:sldId id="269" r:id="rId9"/>
    <p:sldId id="270" r:id="rId10"/>
    <p:sldId id="271" r:id="rId11"/>
    <p:sldId id="300" r:id="rId12"/>
    <p:sldId id="301" r:id="rId13"/>
    <p:sldId id="280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02"/>
  </p:normalViewPr>
  <p:slideViewPr>
    <p:cSldViewPr snapToGrid="0" snapToObjects="1">
      <p:cViewPr varScale="1">
        <p:scale>
          <a:sx n="98" d="100"/>
          <a:sy n="98" d="100"/>
        </p:scale>
        <p:origin x="2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65758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9805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562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0950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整天在玩</a:t>
            </a:r>
          </a:p>
        </p:txBody>
      </p:sp>
    </p:spTree>
    <p:extLst>
      <p:ext uri="{BB962C8B-B14F-4D97-AF65-F5344CB8AC3E}">
        <p14:creationId xmlns:p14="http://schemas.microsoft.com/office/powerpoint/2010/main" val="198476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304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从文本中找出“以前”和“现在”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发小纸条--活动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2065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1831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4087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8617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8467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6873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3866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4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2" cy="1044300"/>
            <a:chOff x="255200" y="592"/>
            <a:chExt cx="2250362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1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4" y="592"/>
            <a:ext cx="2250362" cy="1044300"/>
            <a:chOff x="905394" y="592"/>
            <a:chExt cx="2250362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7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4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7" y="5088"/>
            <a:ext cx="1851282" cy="752107"/>
            <a:chOff x="6917200" y="0"/>
            <a:chExt cx="2227776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1" y="4217851"/>
            <a:ext cx="2389067" cy="925737"/>
            <a:chOff x="6917200" y="0"/>
            <a:chExt cx="2227776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8" y="4055651"/>
            <a:ext cx="2795414" cy="1083307"/>
            <a:chOff x="6917200" y="0"/>
            <a:chExt cx="2227776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1" y="4119576"/>
            <a:ext cx="2520951" cy="1024165"/>
            <a:chOff x="6917200" y="0"/>
            <a:chExt cx="2227776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8" y="2"/>
            <a:ext cx="2795414" cy="1083307"/>
            <a:chOff x="6917200" y="0"/>
            <a:chExt cx="2227776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0" y="3961114"/>
            <a:ext cx="2910144" cy="1182339"/>
            <a:chOff x="6917200" y="0"/>
            <a:chExt cx="2227776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8" y="2"/>
            <a:ext cx="2795414" cy="1083307"/>
            <a:chOff x="6917200" y="0"/>
            <a:chExt cx="2227776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888683" y="1746100"/>
            <a:ext cx="5377500" cy="1646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89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2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7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5" cy="617071"/>
            <a:chOff x="6917200" y="0"/>
            <a:chExt cx="2227776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2" y="1242"/>
            <a:ext cx="3257454" cy="1261513"/>
            <a:chOff x="6917200" y="0"/>
            <a:chExt cx="2227776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393929" y="1301145"/>
            <a:ext cx="6366900" cy="2539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  <a:endParaRPr lang="en" sz="10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661283" y="2824039"/>
            <a:ext cx="6034030" cy="821530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zh-CN" altLang="en-US" sz="1800" dirty="0">
                <a:solidFill>
                  <a:schemeClr val="dk1"/>
                </a:solidFill>
              </a:rPr>
              <a:t>沉浸式小学组</a:t>
            </a:r>
            <a:endParaRPr lang="en-US" altLang="zh-CN" sz="1800" dirty="0">
              <a:solidFill>
                <a:schemeClr val="dk1"/>
              </a:solidFill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en-US" altLang="zh-CN" sz="1800" dirty="0">
                <a:solidFill>
                  <a:schemeClr val="dk1"/>
                </a:solidFill>
              </a:rPr>
              <a:t>Immersion</a:t>
            </a:r>
            <a:r>
              <a:rPr lang="zh-CN" altLang="en-US" sz="1800" dirty="0">
                <a:solidFill>
                  <a:schemeClr val="dk1"/>
                </a:solidFill>
              </a:rPr>
              <a:t> </a:t>
            </a:r>
            <a:r>
              <a:rPr lang="en-US" altLang="zh-CN" sz="1800" dirty="0">
                <a:solidFill>
                  <a:schemeClr val="dk1"/>
                </a:solidFill>
              </a:rPr>
              <a:t>Group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1" y="273346"/>
            <a:ext cx="7738814" cy="3296241"/>
          </a:xfrm>
        </p:spPr>
        <p:txBody>
          <a:bodyPr/>
          <a:lstStyle/>
          <a:p>
            <a:r>
              <a:rPr lang="zh-CN" altLang="en-US" sz="4500" dirty="0"/>
              <a:t>电子游戏</a:t>
            </a:r>
            <a:r>
              <a:rPr lang="en-US" altLang="zh-CN" sz="4500" dirty="0"/>
              <a:t/>
            </a:r>
            <a:br>
              <a:rPr lang="en-US" altLang="zh-CN" sz="4500" dirty="0"/>
            </a:br>
            <a:r>
              <a:rPr lang="en-US" altLang="zh-CN" sz="4500" dirty="0"/>
              <a:t>video</a:t>
            </a:r>
            <a:r>
              <a:rPr lang="zh-CN" altLang="en-US" sz="4500" dirty="0"/>
              <a:t> </a:t>
            </a:r>
            <a:r>
              <a:rPr lang="en-US" altLang="zh-CN" sz="4500" dirty="0"/>
              <a:t>Games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486923" y="2824039"/>
            <a:ext cx="234872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dirty="0"/>
              <a:t>Authors:</a:t>
            </a:r>
          </a:p>
          <a:p>
            <a:r>
              <a:rPr lang="en-US" altLang="zh-CN" sz="1350" dirty="0" smtClean="0"/>
              <a:t>Ying</a:t>
            </a:r>
            <a:r>
              <a:rPr lang="zh-CN" altLang="en-US" sz="1350" dirty="0" smtClean="0"/>
              <a:t> </a:t>
            </a:r>
            <a:r>
              <a:rPr lang="en-US" altLang="zh-CN" sz="1350" dirty="0" err="1"/>
              <a:t>Qiu</a:t>
            </a:r>
            <a:r>
              <a:rPr lang="zh-CN" altLang="en-US" sz="1350" dirty="0"/>
              <a:t> </a:t>
            </a:r>
            <a:r>
              <a:rPr lang="zh-CN" altLang="en-US" sz="1350" dirty="0" smtClean="0"/>
              <a:t>裘盈</a:t>
            </a:r>
            <a:endParaRPr lang="en-US" altLang="zh-CN" sz="1350" dirty="0" smtClean="0"/>
          </a:p>
          <a:p>
            <a:r>
              <a:rPr lang="en-US" altLang="zh-CN" sz="1350" dirty="0" err="1" smtClean="0"/>
              <a:t>Shurong</a:t>
            </a:r>
            <a:r>
              <a:rPr lang="zh-CN" altLang="en-US" sz="1350" dirty="0" smtClean="0"/>
              <a:t> </a:t>
            </a:r>
            <a:r>
              <a:rPr lang="en-US" altLang="zh-CN" sz="1350" dirty="0" err="1"/>
              <a:t>Tu</a:t>
            </a:r>
            <a:r>
              <a:rPr lang="zh-CN" altLang="en-US" sz="1350" dirty="0"/>
              <a:t> 涂淑荣</a:t>
            </a:r>
            <a:endParaRPr lang="en-US" altLang="zh-CN" sz="1350" dirty="0"/>
          </a:p>
          <a:p>
            <a:r>
              <a:rPr lang="en-US" altLang="zh-CN" sz="1350" dirty="0" err="1" smtClean="0"/>
              <a:t>Yuqi</a:t>
            </a:r>
            <a:r>
              <a:rPr lang="zh-CN" altLang="en-US" sz="1350" dirty="0" smtClean="0"/>
              <a:t> </a:t>
            </a:r>
            <a:r>
              <a:rPr lang="en-US" altLang="zh-CN" sz="1350" dirty="0"/>
              <a:t>Zhao</a:t>
            </a:r>
            <a:r>
              <a:rPr lang="zh-CN" altLang="en-US" sz="1350" dirty="0"/>
              <a:t> </a:t>
            </a:r>
            <a:r>
              <a:rPr lang="zh-CN" altLang="en-US" sz="1350" dirty="0" smtClean="0"/>
              <a:t>赵玉琪</a:t>
            </a:r>
            <a:endParaRPr lang="en-US" altLang="zh-CN" sz="1350" dirty="0" smtClean="0"/>
          </a:p>
          <a:p>
            <a:r>
              <a:rPr lang="en-US" altLang="zh-CN" sz="1350" dirty="0"/>
              <a:t>Lucy</a:t>
            </a:r>
            <a:r>
              <a:rPr lang="zh-CN" altLang="en-US" sz="1350" dirty="0"/>
              <a:t> </a:t>
            </a:r>
            <a:r>
              <a:rPr lang="en-US" altLang="zh-CN" sz="1350" dirty="0"/>
              <a:t>Sui</a:t>
            </a:r>
            <a:r>
              <a:rPr lang="zh-CN" altLang="en-US" sz="1350" dirty="0"/>
              <a:t> 隋小红</a:t>
            </a:r>
            <a:endParaRPr lang="en-US" altLang="zh-CN" sz="1350" dirty="0"/>
          </a:p>
          <a:p>
            <a:r>
              <a:rPr lang="en-US" altLang="zh-CN" sz="1350" dirty="0" err="1" smtClean="0"/>
              <a:t>Ya</a:t>
            </a:r>
            <a:r>
              <a:rPr lang="en-US" altLang="zh-CN" sz="1350" dirty="0" smtClean="0"/>
              <a:t>-Ching</a:t>
            </a:r>
            <a:r>
              <a:rPr lang="zh-CN" altLang="en-US" sz="1350" dirty="0" smtClean="0"/>
              <a:t> </a:t>
            </a:r>
            <a:r>
              <a:rPr lang="en-US" altLang="zh-CN" sz="1350" dirty="0"/>
              <a:t>Hsu-</a:t>
            </a:r>
            <a:r>
              <a:rPr lang="en-US" altLang="zh-CN" sz="1350" dirty="0" err="1"/>
              <a:t>Kelkis</a:t>
            </a:r>
            <a:r>
              <a:rPr lang="zh-CN" altLang="en-US" sz="1350" dirty="0"/>
              <a:t> 许雅菁</a:t>
            </a:r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4362450" y="3932740"/>
            <a:ext cx="6367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dirty="0"/>
              <a:t>Day</a:t>
            </a:r>
            <a:r>
              <a:rPr lang="zh-CN" altLang="en-US" sz="1350" dirty="0"/>
              <a:t> </a:t>
            </a:r>
            <a:r>
              <a:rPr lang="en-US" altLang="zh-CN" sz="1350" dirty="0" smtClean="0"/>
              <a:t>6</a:t>
            </a:r>
            <a:endParaRPr lang="en-US" sz="13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0"/>
            <a:ext cx="911845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44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819149" y="594550"/>
            <a:ext cx="7906839" cy="9860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dirty="0"/>
              <a:t>活动3 </a:t>
            </a:r>
            <a:r>
              <a:rPr lang="en" dirty="0" smtClean="0"/>
              <a:t> </a:t>
            </a:r>
            <a:r>
              <a:rPr lang="zh-CN" altLang="en-US" dirty="0" smtClean="0"/>
              <a:t> </a:t>
            </a:r>
            <a:r>
              <a:rPr lang="en" dirty="0" err="1" smtClean="0"/>
              <a:t>读一读第四段</a:t>
            </a:r>
            <a:r>
              <a:rPr lang="zh-CN" altLang="en-US" dirty="0" smtClean="0"/>
              <a:t>，然后思考三个问题。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altLang="zh-CN" dirty="0" smtClean="0"/>
              <a:t>1.</a:t>
            </a:r>
            <a:r>
              <a:rPr lang="en" sz="2400" dirty="0" err="1" smtClean="0"/>
              <a:t>妈妈</a:t>
            </a:r>
            <a:r>
              <a:rPr lang="zh-CN" altLang="en-US" sz="2400" dirty="0" smtClean="0"/>
              <a:t>对游戏的想法是什么</a:t>
            </a:r>
            <a:r>
              <a:rPr lang="en" sz="2400" dirty="0" smtClean="0"/>
              <a:t>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altLang="zh-CN" sz="2400" dirty="0" smtClean="0"/>
              <a:t>2.</a:t>
            </a:r>
            <a:r>
              <a:rPr lang="zh-CN" altLang="en-US" sz="2400" dirty="0" smtClean="0"/>
              <a:t> </a:t>
            </a:r>
            <a:r>
              <a:rPr lang="en" sz="2400" dirty="0" err="1" smtClean="0"/>
              <a:t>她</a:t>
            </a:r>
            <a:r>
              <a:rPr lang="zh-CN" altLang="en-US" sz="2400" dirty="0" smtClean="0"/>
              <a:t>觉得游戏对</a:t>
            </a:r>
            <a:r>
              <a:rPr lang="en" sz="2400" dirty="0" err="1" smtClean="0"/>
              <a:t>小宝</a:t>
            </a:r>
            <a:r>
              <a:rPr lang="zh-CN" altLang="en-US" sz="2400" dirty="0" smtClean="0"/>
              <a:t>有好的影响还是坏的影响</a:t>
            </a:r>
            <a:r>
              <a:rPr lang="en" sz="2400" dirty="0" smtClean="0"/>
              <a:t>？</a:t>
            </a:r>
            <a:r>
              <a:rPr lang="en" sz="2400" dirty="0" err="1"/>
              <a:t>为什么</a:t>
            </a:r>
            <a:r>
              <a:rPr lang="en" sz="2400" dirty="0" smtClean="0"/>
              <a:t>？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altLang="zh-CN" sz="2400" dirty="0" smtClean="0"/>
              <a:t>3.</a:t>
            </a:r>
            <a:r>
              <a:rPr lang="zh-CN" altLang="en-US" sz="2400" dirty="0" smtClean="0"/>
              <a:t> 找</a:t>
            </a:r>
            <a:r>
              <a:rPr lang="zh-CN" altLang="en-US" sz="2400" dirty="0"/>
              <a:t>出她用的四个理由，填入下列图表。</a:t>
            </a: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  <p:pic>
        <p:nvPicPr>
          <p:cNvPr id="245" name="Shape 2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0433" y="2898411"/>
            <a:ext cx="2507032" cy="1880274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Shape 247"/>
          <p:cNvSpPr/>
          <p:nvPr/>
        </p:nvSpPr>
        <p:spPr>
          <a:xfrm>
            <a:off x="6312665" y="2898411"/>
            <a:ext cx="874800" cy="559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 altLang="en-US" dirty="0" smtClean="0"/>
              <a:t>好</a:t>
            </a:r>
            <a:endParaRPr lang="en" dirty="0"/>
          </a:p>
        </p:txBody>
      </p:sp>
      <p:sp>
        <p:nvSpPr>
          <p:cNvPr id="248" name="Shape 248"/>
          <p:cNvSpPr/>
          <p:nvPr/>
        </p:nvSpPr>
        <p:spPr>
          <a:xfrm>
            <a:off x="4588992" y="4142673"/>
            <a:ext cx="968100" cy="466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err="1" smtClean="0"/>
              <a:t>不</a:t>
            </a:r>
            <a:r>
              <a:rPr lang="zh-CN" altLang="en-US" dirty="0" smtClean="0"/>
              <a:t>好</a:t>
            </a:r>
            <a:endParaRPr lang="e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dirty="0"/>
              <a:t>3 </a:t>
            </a:r>
            <a:r>
              <a:rPr lang="en" dirty="0" smtClean="0"/>
              <a:t>.</a:t>
            </a:r>
            <a:r>
              <a:rPr lang="zh-CN" altLang="en-US" dirty="0"/>
              <a:t>找出她用的四个理由，填入下列图表</a:t>
            </a:r>
            <a:endParaRPr lang="en" dirty="0"/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90" name="Shape 290"/>
          <p:cNvPicPr preferRelativeResize="0"/>
          <p:nvPr/>
        </p:nvPicPr>
        <p:blipFill rotWithShape="1">
          <a:blip r:embed="rId3">
            <a:alphaModFix/>
          </a:blip>
          <a:srcRect b="6208"/>
          <a:stretch/>
        </p:blipFill>
        <p:spPr>
          <a:xfrm>
            <a:off x="219175" y="1800200"/>
            <a:ext cx="8705649" cy="277564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34557" y="3060836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妈妈对游戏的想法是什么？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43757" y="2233522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/>
              <a:t>理由（一）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96157" y="4042529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理由（二）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08682" y="2226882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理由（三）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08682" y="3905033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理由（四）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7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dirty="0"/>
              <a:t>3 </a:t>
            </a:r>
            <a:r>
              <a:rPr lang="en" dirty="0" smtClean="0"/>
              <a:t>.</a:t>
            </a:r>
            <a:r>
              <a:rPr lang="zh-CN" altLang="en-US" dirty="0"/>
              <a:t>找出她用的四个理由，填入下列图表</a:t>
            </a:r>
            <a:endParaRPr lang="en" dirty="0"/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90" name="Shape 290"/>
          <p:cNvPicPr preferRelativeResize="0"/>
          <p:nvPr/>
        </p:nvPicPr>
        <p:blipFill rotWithShape="1">
          <a:blip r:embed="rId3">
            <a:alphaModFix/>
          </a:blip>
          <a:srcRect b="6208"/>
          <a:stretch/>
        </p:blipFill>
        <p:spPr>
          <a:xfrm>
            <a:off x="219175" y="1800200"/>
            <a:ext cx="8705649" cy="277564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946728" y="44256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妈妈对游戏的</a:t>
            </a:r>
            <a:r>
              <a:rPr lang="zh-CN" altLang="en-US" smtClean="0"/>
              <a:t>想法是什么？</a:t>
            </a:r>
            <a:endParaRPr lang="en-US" dirty="0"/>
          </a:p>
        </p:txBody>
      </p:sp>
      <p:pic>
        <p:nvPicPr>
          <p:cNvPr id="8" name="Shape 303"/>
          <p:cNvPicPr preferRelativeResize="0"/>
          <p:nvPr/>
        </p:nvPicPr>
        <p:blipFill rotWithShape="1">
          <a:blip r:embed="rId4">
            <a:alphaModFix/>
          </a:blip>
          <a:srcRect l="40379" t="41773" r="11239" b="3799"/>
          <a:stretch/>
        </p:blipFill>
        <p:spPr>
          <a:xfrm>
            <a:off x="4180114" y="2952206"/>
            <a:ext cx="786407" cy="6725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423852" y="209005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迷路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412264" y="385958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受伤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494571" y="2090057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smtClean="0"/>
              <a:t>太多暴力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592386" y="389174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smtClean="0"/>
              <a:t>浪费时间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3801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269931" y="248265"/>
            <a:ext cx="7505700" cy="10011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 altLang="en-US" sz="2400" b="1" dirty="0" smtClean="0"/>
              <a:t>活动</a:t>
            </a:r>
            <a:r>
              <a:rPr lang="en-US" altLang="zh-CN" sz="2400" b="1" dirty="0"/>
              <a:t>4</a:t>
            </a:r>
            <a:r>
              <a:rPr lang="en-US" altLang="zh-CN" sz="2400" b="1" smtClean="0"/>
              <a:t>:</a:t>
            </a:r>
            <a:r>
              <a:rPr lang="zh-CN" altLang="en-US" sz="2400" b="1" dirty="0" smtClean="0"/>
              <a:t> 复习</a:t>
            </a:r>
            <a:r>
              <a:rPr lang="en-US" altLang="zh-CN" sz="2400" b="1" dirty="0" smtClean="0"/>
              <a:t/>
            </a:r>
            <a:br>
              <a:rPr lang="en-US" altLang="zh-CN" sz="2400" b="1" dirty="0" smtClean="0"/>
            </a:br>
            <a:r>
              <a:rPr lang="zh-CN" altLang="en-US" sz="2400" b="1" dirty="0" smtClean="0"/>
              <a:t>两人一组再次朗读课文。读完课文以后，两人一起讨论并且完成这份练习单。</a:t>
            </a:r>
            <a:endParaRPr lang="en" sz="2400" b="1" dirty="0"/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74971" y="1318194"/>
            <a:ext cx="7505700" cy="244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the child. 4 lines each. (interpersonal)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妈妈</a:t>
            </a:r>
            <a:r>
              <a:rPr lang="en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：   </a:t>
            </a:r>
            <a:r>
              <a:rPr lang="en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这篇文章是</a:t>
            </a: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</a:t>
            </a:r>
            <a:r>
              <a:rPr lang="en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写给</a:t>
            </a: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</a:t>
            </a:r>
            <a:r>
              <a:rPr lang="en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的信。小宝喜欢玩</a:t>
            </a: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_____________。</a:t>
            </a:r>
            <a:r>
              <a:rPr lang="en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他整天在玩。他学习的时间</a:t>
            </a: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</a:t>
            </a:r>
            <a:r>
              <a:rPr lang="en" sz="240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了</a:t>
            </a:r>
            <a:r>
              <a:rPr lang="en" sz="240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。妈妈觉得玩游戏有很多 </a:t>
            </a: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____，比如玩“神奇宝贝”会受伤，迷路，有暴力内容，还很浪费________。所以妈妈不喜欢小宝玩神奇宝贝。</a:t>
            </a:r>
            <a:r>
              <a:rPr lang="en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儿子：x4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04775" y="1993625"/>
            <a:ext cx="7965900" cy="1646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                       </a:t>
            </a:r>
            <a:r>
              <a:rPr lang="en" sz="36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目标</a:t>
            </a:r>
            <a:r>
              <a:rPr lang="en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lvl="0" algn="l" rtl="0">
              <a:spcBef>
                <a:spcPts val="0"/>
              </a:spcBef>
              <a:buNone/>
            </a:pPr>
            <a:endParaRPr sz="2400" b="1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en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1. 我能联系上下文，推测句子的内在含义。(interpretive)</a:t>
            </a:r>
          </a:p>
          <a:p>
            <a:pPr lvl="0" algn="l" rtl="0">
              <a:spcBef>
                <a:spcPts val="0"/>
              </a:spcBef>
              <a:buNone/>
            </a:pPr>
            <a:endParaRPr sz="2400" b="1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en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2. 我能分析玩游戏给我们生活和学习带来的影响，做一张分析图表。(presentational)</a:t>
            </a:r>
          </a:p>
          <a:p>
            <a:pPr lvl="0" algn="l" rtl="0">
              <a:spcBef>
                <a:spcPts val="0"/>
              </a:spcBef>
              <a:buNone/>
            </a:pPr>
            <a:endParaRPr sz="2400" b="1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en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3. 我能和我的同伴表达我对玩游戏的看法。(interpersonal)</a:t>
            </a:r>
          </a:p>
          <a:p>
            <a:pPr lvl="0" algn="l" rtl="0">
              <a:spcBef>
                <a:spcPts val="0"/>
              </a:spcBef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6750" y="254225"/>
            <a:ext cx="1178000" cy="117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9150" y="334977"/>
            <a:ext cx="7505700" cy="1484769"/>
          </a:xfrm>
        </p:spPr>
        <p:txBody>
          <a:bodyPr/>
          <a:lstStyle/>
          <a:p>
            <a:r>
              <a:rPr lang="en-US" dirty="0" smtClean="0"/>
              <a:t>Opening </a:t>
            </a:r>
            <a:r>
              <a:rPr lang="en-US" dirty="0"/>
              <a:t>Activity: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Share </a:t>
            </a:r>
            <a:r>
              <a:rPr lang="en-US" dirty="0"/>
              <a:t>in a group of 3 what are your parents’ opinion about gaming and why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19150" y="2254312"/>
            <a:ext cx="7505700" cy="2021450"/>
          </a:xfrm>
        </p:spPr>
        <p:txBody>
          <a:bodyPr/>
          <a:lstStyle/>
          <a:p>
            <a:r>
              <a:rPr lang="en-US" sz="2800" dirty="0"/>
              <a:t>Guiding questions: Do you play games very often? Do your parents support or object, to what extent and how? Why do you think your parents support or object ?</a:t>
            </a:r>
          </a:p>
        </p:txBody>
      </p:sp>
    </p:spTree>
    <p:extLst>
      <p:ext uri="{BB962C8B-B14F-4D97-AF65-F5344CB8AC3E}">
        <p14:creationId xmlns:p14="http://schemas.microsoft.com/office/powerpoint/2010/main" val="119520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92650" y="635025"/>
            <a:ext cx="7640850" cy="161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2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dirty="0" smtClean="0"/>
              <a:t>活动1： </a:t>
            </a:r>
            <a:r>
              <a:rPr lang="en" dirty="0" err="1" smtClean="0"/>
              <a:t>读一读第二，第三段</a:t>
            </a:r>
            <a:r>
              <a:rPr lang="en" dirty="0" smtClean="0"/>
              <a:t>。</a:t>
            </a:r>
            <a:r>
              <a:rPr lang="zh-CN" altLang="en-US" dirty="0"/>
              <a:t>现在的小宝和以前的小宝有什么</a:t>
            </a:r>
            <a:r>
              <a:rPr lang="zh-CN" altLang="en-US" b="1" dirty="0"/>
              <a:t>不一样</a:t>
            </a:r>
            <a:r>
              <a:rPr lang="zh-CN" altLang="en-US" dirty="0"/>
              <a:t>？</a:t>
            </a:r>
            <a:r>
              <a:rPr lang="en-US" dirty="0"/>
              <a:t/>
            </a:r>
            <a:br>
              <a:rPr lang="en-US" dirty="0"/>
            </a:br>
            <a:endParaRPr lang="en" dirty="0"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evidence in </a:t>
            </a:r>
            <a:r>
              <a:rPr lang="en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paragraph 2 and 3 </a:t>
            </a:r>
            <a:r>
              <a:rPr lang="en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 how addicted the boy is to the game? Before---Now</a:t>
            </a:r>
          </a:p>
          <a:p>
            <a:pPr marL="457200" lvl="0" indent="-69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以前儿子经常和爸爸妈妈交流，可是现在</a:t>
            </a:r>
            <a:r>
              <a:rPr lang="en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以前儿子爱读书，可是现在</a:t>
            </a:r>
            <a:endParaRPr lang="en"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以前儿子按时交作业，可是现在</a:t>
            </a:r>
            <a:endParaRPr lang="en"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以前儿子爱和朋友玩，可是现在</a:t>
            </a:r>
            <a:endParaRPr lang="en"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610500" y="2246325"/>
            <a:ext cx="3123600" cy="354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 r="50629"/>
          <a:stretch/>
        </p:blipFill>
        <p:spPr>
          <a:xfrm>
            <a:off x="279925" y="2690525"/>
            <a:ext cx="1542174" cy="169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 l="50629"/>
          <a:stretch/>
        </p:blipFill>
        <p:spPr>
          <a:xfrm>
            <a:off x="2732324" y="2690537"/>
            <a:ext cx="1542174" cy="1698999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/>
          <p:nvPr/>
        </p:nvSpPr>
        <p:spPr>
          <a:xfrm>
            <a:off x="2017750" y="3498975"/>
            <a:ext cx="571500" cy="24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请先圈出第二，第三段中的“以前”</a:t>
            </a:r>
          </a:p>
        </p:txBody>
      </p:sp>
      <p:sp>
        <p:nvSpPr>
          <p:cNvPr id="166" name="Shape 166"/>
          <p:cNvSpPr/>
          <p:nvPr/>
        </p:nvSpPr>
        <p:spPr>
          <a:xfrm>
            <a:off x="3129375" y="2163925"/>
            <a:ext cx="1714500" cy="10653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以前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55876" y="408350"/>
            <a:ext cx="7221028" cy="126307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en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以前你爱和爸爸妈妈交流</a:t>
            </a:r>
            <a:r>
              <a:rPr lang="en" sz="1600" dirty="0">
                <a:solidFill>
                  <a:srgbClr val="000000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。可是最近妈妈发现和你一起说话的时间越来越少了。每天放学一回家，你就坐在电脑前玩游戏</a:t>
            </a:r>
            <a:r>
              <a:rPr lang="en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。</a:t>
            </a:r>
            <a:r>
              <a:rPr lang="en" sz="1600" dirty="0">
                <a:solidFill>
                  <a:srgbClr val="262626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带你去朋友家玩的时候，你也不像以前那</a:t>
            </a:r>
            <a:r>
              <a:rPr lang="en" sz="1600" dirty="0">
                <a:solidFill>
                  <a:srgbClr val="0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样兴奋了</a:t>
            </a:r>
            <a:r>
              <a:rPr lang="en" sz="1600" dirty="0">
                <a:solidFill>
                  <a:srgbClr val="262626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。记得上次妈妈带你去朋友家玩，</a:t>
            </a:r>
            <a:r>
              <a:rPr lang="en" sz="1600" dirty="0">
                <a:solidFill>
                  <a:srgbClr val="0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你说</a:t>
            </a:r>
            <a:r>
              <a:rPr lang="en" sz="1600" dirty="0">
                <a:solidFill>
                  <a:srgbClr val="262626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：“我不想去！”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1600" dirty="0">
              <a:solidFill>
                <a:srgbClr val="000000"/>
              </a:solidFill>
              <a:highlight>
                <a:srgbClr val="FFFFFF"/>
              </a:highlight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 l="26254" r="14278"/>
          <a:stretch/>
        </p:blipFill>
        <p:spPr>
          <a:xfrm>
            <a:off x="6949440" y="3382140"/>
            <a:ext cx="1444088" cy="138035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/>
          <p:nvPr/>
        </p:nvSpPr>
        <p:spPr>
          <a:xfrm>
            <a:off x="584951" y="371903"/>
            <a:ext cx="698848" cy="586172"/>
          </a:xfrm>
          <a:custGeom>
            <a:avLst/>
            <a:gdLst/>
            <a:ahLst/>
            <a:cxnLst/>
            <a:rect l="0" t="0" r="0" b="0"/>
            <a:pathLst>
              <a:path w="32941" h="23966" extrusionOk="0">
                <a:moveTo>
                  <a:pt x="665" y="16266"/>
                </a:moveTo>
                <a:cubicBezTo>
                  <a:pt x="10227" y="21045"/>
                  <a:pt x="30031" y="29299"/>
                  <a:pt x="32625" y="18929"/>
                </a:cubicBezTo>
                <a:cubicBezTo>
                  <a:pt x="35038" y="9278"/>
                  <a:pt x="19075" y="-1664"/>
                  <a:pt x="9321" y="286"/>
                </a:cubicBezTo>
                <a:cubicBezTo>
                  <a:pt x="5163" y="1117"/>
                  <a:pt x="0" y="4701"/>
                  <a:pt x="0" y="8942"/>
                </a:cubicBezTo>
                <a:cubicBezTo>
                  <a:pt x="0" y="11784"/>
                  <a:pt x="2784" y="14328"/>
                  <a:pt x="5326" y="1560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6" name="Shape 174"/>
          <p:cNvSpPr/>
          <p:nvPr/>
        </p:nvSpPr>
        <p:spPr>
          <a:xfrm>
            <a:off x="934375" y="1207031"/>
            <a:ext cx="698848" cy="586172"/>
          </a:xfrm>
          <a:custGeom>
            <a:avLst/>
            <a:gdLst/>
            <a:ahLst/>
            <a:cxnLst/>
            <a:rect l="0" t="0" r="0" b="0"/>
            <a:pathLst>
              <a:path w="32941" h="23966" extrusionOk="0">
                <a:moveTo>
                  <a:pt x="665" y="16266"/>
                </a:moveTo>
                <a:cubicBezTo>
                  <a:pt x="10227" y="21045"/>
                  <a:pt x="30031" y="29299"/>
                  <a:pt x="32625" y="18929"/>
                </a:cubicBezTo>
                <a:cubicBezTo>
                  <a:pt x="35038" y="9278"/>
                  <a:pt x="19075" y="-1664"/>
                  <a:pt x="9321" y="286"/>
                </a:cubicBezTo>
                <a:cubicBezTo>
                  <a:pt x="5163" y="1117"/>
                  <a:pt x="0" y="4701"/>
                  <a:pt x="0" y="8942"/>
                </a:cubicBezTo>
                <a:cubicBezTo>
                  <a:pt x="0" y="11784"/>
                  <a:pt x="2784" y="14328"/>
                  <a:pt x="5326" y="1560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7" name="Shape 196"/>
          <p:cNvSpPr txBox="1">
            <a:spLocks/>
          </p:cNvSpPr>
          <p:nvPr/>
        </p:nvSpPr>
        <p:spPr>
          <a:xfrm>
            <a:off x="655876" y="2042159"/>
            <a:ext cx="7456402" cy="18263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Calibri"/>
              <a:buNone/>
            </a:pPr>
            <a:r>
              <a:rPr lang="zh-CN" altLang="en-US" sz="1600" dirty="0" smtClean="0">
                <a:solidFill>
                  <a:srgbClr val="262626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你最近花在学习上的时间也少了。以前你很爱看书，但现在你只玩游戏。最近你做作业的时间也变短了。以前你的作业一直很棒。可是我最近看到，老师在你的作业本上写着：</a:t>
            </a:r>
            <a:r>
              <a:rPr lang="zh-CN" altLang="en-US" sz="1600" b="1" dirty="0" smtClean="0">
                <a:solidFill>
                  <a:srgbClr val="262626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请按时交作业</a:t>
            </a:r>
            <a:r>
              <a:rPr lang="zh-CN" altLang="en-US" sz="1600" dirty="0" smtClean="0">
                <a:solidFill>
                  <a:srgbClr val="262626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。你为什么作业没做完呢？</a:t>
            </a:r>
          </a:p>
          <a:p>
            <a:pPr>
              <a:buFont typeface="Calibri"/>
              <a:buNone/>
            </a:pPr>
            <a:endParaRPr lang="zh-CN" altLang="en-US" dirty="0"/>
          </a:p>
        </p:txBody>
      </p:sp>
      <p:sp>
        <p:nvSpPr>
          <p:cNvPr id="8" name="Shape 174"/>
          <p:cNvSpPr/>
          <p:nvPr/>
        </p:nvSpPr>
        <p:spPr>
          <a:xfrm>
            <a:off x="3567542" y="1920385"/>
            <a:ext cx="698848" cy="586172"/>
          </a:xfrm>
          <a:custGeom>
            <a:avLst/>
            <a:gdLst/>
            <a:ahLst/>
            <a:cxnLst/>
            <a:rect l="0" t="0" r="0" b="0"/>
            <a:pathLst>
              <a:path w="32941" h="23966" extrusionOk="0">
                <a:moveTo>
                  <a:pt x="665" y="16266"/>
                </a:moveTo>
                <a:cubicBezTo>
                  <a:pt x="10227" y="21045"/>
                  <a:pt x="30031" y="29299"/>
                  <a:pt x="32625" y="18929"/>
                </a:cubicBezTo>
                <a:cubicBezTo>
                  <a:pt x="35038" y="9278"/>
                  <a:pt x="19075" y="-1664"/>
                  <a:pt x="9321" y="286"/>
                </a:cubicBezTo>
                <a:cubicBezTo>
                  <a:pt x="5163" y="1117"/>
                  <a:pt x="0" y="4701"/>
                  <a:pt x="0" y="8942"/>
                </a:cubicBezTo>
                <a:cubicBezTo>
                  <a:pt x="0" y="11784"/>
                  <a:pt x="2784" y="14328"/>
                  <a:pt x="5326" y="1560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9" name="Shape 174"/>
          <p:cNvSpPr/>
          <p:nvPr/>
        </p:nvSpPr>
        <p:spPr>
          <a:xfrm>
            <a:off x="2868694" y="2462427"/>
            <a:ext cx="698848" cy="586172"/>
          </a:xfrm>
          <a:custGeom>
            <a:avLst/>
            <a:gdLst/>
            <a:ahLst/>
            <a:cxnLst/>
            <a:rect l="0" t="0" r="0" b="0"/>
            <a:pathLst>
              <a:path w="32941" h="23966" extrusionOk="0">
                <a:moveTo>
                  <a:pt x="665" y="16266"/>
                </a:moveTo>
                <a:cubicBezTo>
                  <a:pt x="10227" y="21045"/>
                  <a:pt x="30031" y="29299"/>
                  <a:pt x="32625" y="18929"/>
                </a:cubicBezTo>
                <a:cubicBezTo>
                  <a:pt x="35038" y="9278"/>
                  <a:pt x="19075" y="-1664"/>
                  <a:pt x="9321" y="286"/>
                </a:cubicBezTo>
                <a:cubicBezTo>
                  <a:pt x="5163" y="1117"/>
                  <a:pt x="0" y="4701"/>
                  <a:pt x="0" y="8942"/>
                </a:cubicBezTo>
                <a:cubicBezTo>
                  <a:pt x="0" y="11784"/>
                  <a:pt x="2784" y="14328"/>
                  <a:pt x="5326" y="1560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828203" y="37482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现在，请</a:t>
            </a:r>
            <a:r>
              <a:rPr lang="en" b="1">
                <a:solidFill>
                  <a:srgbClr val="FF0000"/>
                </a:solidFill>
              </a:rPr>
              <a:t>独立完成</a:t>
            </a:r>
            <a:r>
              <a:rPr lang="en" b="1"/>
              <a:t>这张表格</a:t>
            </a:r>
            <a:endParaRPr lang="en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03" y="1060350"/>
            <a:ext cx="6245182" cy="37373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2673" y="589484"/>
            <a:ext cx="7781642" cy="95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活动2 </a:t>
            </a:r>
            <a:r>
              <a:rPr lang="zh-CN" altLang="en-US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：讨论句子，并且推测句子的内在意思</a:t>
            </a:r>
            <a:endParaRPr lang="en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728615" y="1308693"/>
            <a:ext cx="7505700" cy="26657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Activity 2: Discuss the specific sentences in paragraph 2 and 3 of the inference meanings.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>
              <a:solidFill>
                <a:srgbClr val="262626"/>
              </a:solidFill>
              <a:highlight>
                <a:srgbClr val="FFFFFF"/>
              </a:highlight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dirty="0">
                <a:solidFill>
                  <a:srgbClr val="262626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（1</a:t>
            </a:r>
            <a:r>
              <a:rPr lang="en" sz="3000" dirty="0" smtClean="0">
                <a:solidFill>
                  <a:srgbClr val="262626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）妈妈带小宝去朋友家玩</a:t>
            </a:r>
            <a:r>
              <a:rPr lang="en" sz="3000" dirty="0">
                <a:solidFill>
                  <a:srgbClr val="262626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，可是他说，”我不想去</a:t>
            </a:r>
            <a:r>
              <a:rPr lang="en" sz="3000" dirty="0" smtClean="0">
                <a:solidFill>
                  <a:srgbClr val="262626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。”</a:t>
            </a:r>
            <a:endParaRPr lang="en-US" sz="3000" dirty="0" smtClean="0">
              <a:solidFill>
                <a:srgbClr val="262626"/>
              </a:solidFill>
              <a:highlight>
                <a:srgbClr val="FFFFFF"/>
              </a:highlight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endParaRPr lang="en-US" altLang="zh-CN" sz="3200" dirty="0" smtClean="0">
              <a:solidFill>
                <a:srgbClr val="FF0000"/>
              </a:solidFill>
              <a:highlight>
                <a:srgbClr val="FFFFFF"/>
              </a:highlight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zh-CN" altLang="en-US" sz="3200" dirty="0" smtClean="0">
                <a:solidFill>
                  <a:srgbClr val="FF0000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小组讨论问题：</a:t>
            </a:r>
            <a:r>
              <a:rPr lang="en" sz="32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你觉得他想去</a:t>
            </a:r>
            <a:r>
              <a:rPr lang="zh-CN" altLang="en-US" sz="3200" dirty="0" smtClean="0">
                <a:solidFill>
                  <a:srgbClr val="FF0000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做</a:t>
            </a:r>
            <a:r>
              <a:rPr lang="en" sz="32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什么</a:t>
            </a:r>
            <a:r>
              <a:rPr lang="en" sz="3200" dirty="0">
                <a:solidFill>
                  <a:srgbClr val="FF0000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endParaRPr sz="3000" dirty="0">
              <a:solidFill>
                <a:srgbClr val="262626"/>
              </a:solidFill>
              <a:highlight>
                <a:srgbClr val="FFFFFF"/>
              </a:highlight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07406" y="851026"/>
            <a:ext cx="8102851" cy="28634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2800" dirty="0">
                <a:solidFill>
                  <a:srgbClr val="262626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（2</a:t>
            </a:r>
            <a:r>
              <a:rPr lang="en" sz="2800" dirty="0" smtClean="0">
                <a:solidFill>
                  <a:srgbClr val="262626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）老师在你的作业本上写着</a:t>
            </a:r>
            <a:r>
              <a:rPr lang="en" sz="2800" dirty="0">
                <a:solidFill>
                  <a:srgbClr val="262626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：</a:t>
            </a:r>
            <a:r>
              <a:rPr lang="en" sz="2800" b="1" dirty="0">
                <a:solidFill>
                  <a:srgbClr val="262626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请按时交作业</a:t>
            </a:r>
            <a:r>
              <a:rPr lang="en" sz="2800" b="1" dirty="0" smtClean="0">
                <a:solidFill>
                  <a:srgbClr val="262626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。</a:t>
            </a:r>
            <a:endParaRPr lang="en-US" sz="2800" b="1" dirty="0" smtClean="0">
              <a:solidFill>
                <a:srgbClr val="262626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endParaRPr lang="en-US" altLang="zh-CN" sz="2800" b="1" dirty="0" smtClean="0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endParaRPr lang="en-US" altLang="zh-CN" sz="2800" b="1" dirty="0" smtClean="0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zh-CN" altLang="en-US" sz="2800" dirty="0" smtClean="0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小组讨论问题：</a:t>
            </a:r>
            <a:r>
              <a:rPr lang="en" sz="2800" dirty="0" err="1" smtClean="0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小宝做了什么</a:t>
            </a:r>
            <a:r>
              <a:rPr lang="en" sz="2800" dirty="0" err="1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？是什么让他有这样的变化</a:t>
            </a:r>
            <a:r>
              <a:rPr lang="en" sz="2800" dirty="0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?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442</Words>
  <Application>Microsoft Macintosh PowerPoint</Application>
  <PresentationFormat>On-screen Show (16:9)</PresentationFormat>
  <Paragraphs>63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Georgia</vt:lpstr>
      <vt:lpstr>Microsoft Yahei</vt:lpstr>
      <vt:lpstr>Nunito</vt:lpstr>
      <vt:lpstr>Arial</vt:lpstr>
      <vt:lpstr>Shift</vt:lpstr>
      <vt:lpstr>电子游戏 video Games</vt:lpstr>
      <vt:lpstr>                         目标   1. 我能联系上下文，推测句子的内在含义。(interpretive)  2. 我能分析玩游戏给我们生活和学习带来的影响，做一张分析图表。(presentational)  3. 我能和我的同伴表达我对玩游戏的看法。(interpersonal)  </vt:lpstr>
      <vt:lpstr>Opening Activity:  Share in a group of 3 what are your parents’ opinion about gaming and why</vt:lpstr>
      <vt:lpstr> 活动1： 读一读第二，第三段。现在的小宝和以前的小宝有什么不一样？ </vt:lpstr>
      <vt:lpstr>请先圈出第二，第三段中的“以前”</vt:lpstr>
      <vt:lpstr>PowerPoint Presentation</vt:lpstr>
      <vt:lpstr>现在，请独立完成这张表格</vt:lpstr>
      <vt:lpstr>活动2 ：讨论句子，并且推测句子的内在意思</vt:lpstr>
      <vt:lpstr>PowerPoint Presentation</vt:lpstr>
      <vt:lpstr>活动3   读一读第四段，然后思考三个问题。  1.妈妈对游戏的想法是什么? 2. 她觉得游戏对小宝有好的影响还是坏的影响？为什么？ 3. 找出她用的四个理由，填入下列图表。 </vt:lpstr>
      <vt:lpstr>3 .找出她用的四个理由，填入下列图表</vt:lpstr>
      <vt:lpstr>3 .找出她用的四个理由，填入下列图表</vt:lpstr>
      <vt:lpstr>活动4: 复习 两人一组再次朗读课文。读完课文以后，两人一起讨论并且完成这份练习单。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电子游戏 video Games</dc:title>
  <cp:lastModifiedBy>Meng Yeh</cp:lastModifiedBy>
  <cp:revision>32</cp:revision>
  <dcterms:modified xsi:type="dcterms:W3CDTF">2017-12-31T20:23:17Z</dcterms:modified>
</cp:coreProperties>
</file>